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9" r:id="rId4"/>
    <p:sldId id="260" r:id="rId5"/>
    <p:sldId id="263" r:id="rId6"/>
    <p:sldId id="264" r:id="rId7"/>
    <p:sldId id="262" r:id="rId8"/>
    <p:sldId id="265" r:id="rId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599"/>
  </p:normalViewPr>
  <p:slideViewPr>
    <p:cSldViewPr snapToGrid="0" snapToObjects="1">
      <p:cViewPr varScale="1">
        <p:scale>
          <a:sx n="106" d="100"/>
          <a:sy n="106" d="100"/>
        </p:scale>
        <p:origin x="792"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viewProps" Target="viewProps.xml"/><Relationship Id="rId12" Type="http://schemas.openxmlformats.org/officeDocument/2006/relationships/theme" Target="theme/theme1.xml"/><Relationship Id="rId13"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presProps" Target="presProps.xml"/></Relationships>
</file>

<file path=ppt/media/image1.tiff>
</file>

<file path=ppt/media/image2.png>
</file>

<file path=ppt/media/image3.tiff>
</file>

<file path=ppt/media/image4.tiff>
</file>

<file path=ppt/media/image5.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kumimoji="1" lang="zh-CN" altLang="en-US" smtClean="0"/>
              <a:t>单击此处编辑母版标题样式</a:t>
            </a:r>
            <a:endParaRPr kumimoji="1"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smtClean="0"/>
              <a:t>单击此处编辑母版副标题样式</a:t>
            </a:r>
            <a:endParaRPr kumimoji="1" lang="zh-CN" altLang="en-US"/>
          </a:p>
        </p:txBody>
      </p:sp>
      <p:sp>
        <p:nvSpPr>
          <p:cNvPr id="4" name="日期占位符 3"/>
          <p:cNvSpPr>
            <a:spLocks noGrp="1"/>
          </p:cNvSpPr>
          <p:nvPr>
            <p:ph type="dt" sz="half" idx="10"/>
          </p:nvPr>
        </p:nvSpPr>
        <p:spPr/>
        <p:txBody>
          <a:bodyPr/>
          <a:lstStyle/>
          <a:p>
            <a:fld id="{F0D4936A-B792-1B42-9CDD-430040A7CFA4}" type="datetimeFigureOut">
              <a:rPr kumimoji="1" lang="zh-CN" altLang="en-US" smtClean="0"/>
              <a:t>2018/10/28</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EFAE239B-6DDB-BB4D-A8DC-65D3BE3651A3}" type="slidenum">
              <a:rPr kumimoji="1" lang="zh-CN" altLang="en-US" smtClean="0"/>
              <a:t>‹#›</a:t>
            </a:fld>
            <a:endParaRPr kumimoji="1" lang="zh-CN" altLang="en-US"/>
          </a:p>
        </p:txBody>
      </p:sp>
    </p:spTree>
    <p:extLst>
      <p:ext uri="{BB962C8B-B14F-4D97-AF65-F5344CB8AC3E}">
        <p14:creationId xmlns:p14="http://schemas.microsoft.com/office/powerpoint/2010/main" val="15161550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F0D4936A-B792-1B42-9CDD-430040A7CFA4}" type="datetimeFigureOut">
              <a:rPr kumimoji="1" lang="zh-CN" altLang="en-US" smtClean="0"/>
              <a:t>2018/10/28</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EFAE239B-6DDB-BB4D-A8DC-65D3BE3651A3}" type="slidenum">
              <a:rPr kumimoji="1" lang="zh-CN" altLang="en-US" smtClean="0"/>
              <a:t>‹#›</a:t>
            </a:fld>
            <a:endParaRPr kumimoji="1" lang="zh-CN" altLang="en-US"/>
          </a:p>
        </p:txBody>
      </p:sp>
    </p:spTree>
    <p:extLst>
      <p:ext uri="{BB962C8B-B14F-4D97-AF65-F5344CB8AC3E}">
        <p14:creationId xmlns:p14="http://schemas.microsoft.com/office/powerpoint/2010/main" val="18723538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a:xfrm>
            <a:off x="838200" y="365125"/>
            <a:ext cx="7734300" cy="5811838"/>
          </a:xfrm>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F0D4936A-B792-1B42-9CDD-430040A7CFA4}" type="datetimeFigureOut">
              <a:rPr kumimoji="1" lang="zh-CN" altLang="en-US" smtClean="0"/>
              <a:t>2018/10/28</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EFAE239B-6DDB-BB4D-A8DC-65D3BE3651A3}" type="slidenum">
              <a:rPr kumimoji="1" lang="zh-CN" altLang="en-US" smtClean="0"/>
              <a:t>‹#›</a:t>
            </a:fld>
            <a:endParaRPr kumimoji="1" lang="zh-CN" altLang="en-US"/>
          </a:p>
        </p:txBody>
      </p:sp>
    </p:spTree>
    <p:extLst>
      <p:ext uri="{BB962C8B-B14F-4D97-AF65-F5344CB8AC3E}">
        <p14:creationId xmlns:p14="http://schemas.microsoft.com/office/powerpoint/2010/main" val="15740841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F0D4936A-B792-1B42-9CDD-430040A7CFA4}" type="datetimeFigureOut">
              <a:rPr kumimoji="1" lang="zh-CN" altLang="en-US" smtClean="0"/>
              <a:t>2018/10/28</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EFAE239B-6DDB-BB4D-A8DC-65D3BE3651A3}" type="slidenum">
              <a:rPr kumimoji="1" lang="zh-CN" altLang="en-US" smtClean="0"/>
              <a:t>‹#›</a:t>
            </a:fld>
            <a:endParaRPr kumimoji="1" lang="zh-CN" altLang="en-US"/>
          </a:p>
        </p:txBody>
      </p:sp>
    </p:spTree>
    <p:extLst>
      <p:ext uri="{BB962C8B-B14F-4D97-AF65-F5344CB8AC3E}">
        <p14:creationId xmlns:p14="http://schemas.microsoft.com/office/powerpoint/2010/main" val="11451799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smtClean="0"/>
              <a:t>单击此处编辑母版文本样式</a:t>
            </a:r>
          </a:p>
        </p:txBody>
      </p:sp>
      <p:sp>
        <p:nvSpPr>
          <p:cNvPr id="4" name="日期占位符 3"/>
          <p:cNvSpPr>
            <a:spLocks noGrp="1"/>
          </p:cNvSpPr>
          <p:nvPr>
            <p:ph type="dt" sz="half" idx="10"/>
          </p:nvPr>
        </p:nvSpPr>
        <p:spPr/>
        <p:txBody>
          <a:bodyPr/>
          <a:lstStyle/>
          <a:p>
            <a:fld id="{F0D4936A-B792-1B42-9CDD-430040A7CFA4}" type="datetimeFigureOut">
              <a:rPr kumimoji="1" lang="zh-CN" altLang="en-US" smtClean="0"/>
              <a:t>2018/10/28</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EFAE239B-6DDB-BB4D-A8DC-65D3BE3651A3}" type="slidenum">
              <a:rPr kumimoji="1" lang="zh-CN" altLang="en-US" smtClean="0"/>
              <a:t>‹#›</a:t>
            </a:fld>
            <a:endParaRPr kumimoji="1" lang="zh-CN" altLang="en-US"/>
          </a:p>
        </p:txBody>
      </p:sp>
    </p:spTree>
    <p:extLst>
      <p:ext uri="{BB962C8B-B14F-4D97-AF65-F5344CB8AC3E}">
        <p14:creationId xmlns:p14="http://schemas.microsoft.com/office/powerpoint/2010/main" val="2549141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sz="half" idx="1"/>
          </p:nvPr>
        </p:nvSpPr>
        <p:spPr>
          <a:xfrm>
            <a:off x="838200" y="1825625"/>
            <a:ext cx="5181600" cy="435133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内容占位符 3"/>
          <p:cNvSpPr>
            <a:spLocks noGrp="1"/>
          </p:cNvSpPr>
          <p:nvPr>
            <p:ph sz="half" idx="2"/>
          </p:nvPr>
        </p:nvSpPr>
        <p:spPr>
          <a:xfrm>
            <a:off x="6172200" y="1825625"/>
            <a:ext cx="5181600" cy="435133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日期占位符 4"/>
          <p:cNvSpPr>
            <a:spLocks noGrp="1"/>
          </p:cNvSpPr>
          <p:nvPr>
            <p:ph type="dt" sz="half" idx="10"/>
          </p:nvPr>
        </p:nvSpPr>
        <p:spPr/>
        <p:txBody>
          <a:bodyPr/>
          <a:lstStyle/>
          <a:p>
            <a:fld id="{F0D4936A-B792-1B42-9CDD-430040A7CFA4}" type="datetimeFigureOut">
              <a:rPr kumimoji="1" lang="zh-CN" altLang="en-US" smtClean="0"/>
              <a:t>2018/10/28</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EFAE239B-6DDB-BB4D-A8DC-65D3BE3651A3}" type="slidenum">
              <a:rPr kumimoji="1" lang="zh-CN" altLang="en-US" smtClean="0"/>
              <a:t>‹#›</a:t>
            </a:fld>
            <a:endParaRPr kumimoji="1" lang="zh-CN" altLang="en-US"/>
          </a:p>
        </p:txBody>
      </p:sp>
    </p:spTree>
    <p:extLst>
      <p:ext uri="{BB962C8B-B14F-4D97-AF65-F5344CB8AC3E}">
        <p14:creationId xmlns:p14="http://schemas.microsoft.com/office/powerpoint/2010/main" val="1124281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7" name="日期占位符 6"/>
          <p:cNvSpPr>
            <a:spLocks noGrp="1"/>
          </p:cNvSpPr>
          <p:nvPr>
            <p:ph type="dt" sz="half" idx="10"/>
          </p:nvPr>
        </p:nvSpPr>
        <p:spPr/>
        <p:txBody>
          <a:bodyPr/>
          <a:lstStyle/>
          <a:p>
            <a:fld id="{F0D4936A-B792-1B42-9CDD-430040A7CFA4}" type="datetimeFigureOut">
              <a:rPr kumimoji="1" lang="zh-CN" altLang="en-US" smtClean="0"/>
              <a:t>2018/10/28</a:t>
            </a:fld>
            <a:endParaRPr kumimoji="1" lang="zh-CN" altLang="en-US"/>
          </a:p>
        </p:txBody>
      </p:sp>
      <p:sp>
        <p:nvSpPr>
          <p:cNvPr id="8" name="页脚占位符 7"/>
          <p:cNvSpPr>
            <a:spLocks noGrp="1"/>
          </p:cNvSpPr>
          <p:nvPr>
            <p:ph type="ftr" sz="quarter" idx="11"/>
          </p:nvPr>
        </p:nvSpPr>
        <p:spPr/>
        <p:txBody>
          <a:bodyPr/>
          <a:lstStyle/>
          <a:p>
            <a:endParaRPr kumimoji="1" lang="zh-CN" altLang="en-US"/>
          </a:p>
        </p:txBody>
      </p:sp>
      <p:sp>
        <p:nvSpPr>
          <p:cNvPr id="9" name="幻灯片编号占位符 8"/>
          <p:cNvSpPr>
            <a:spLocks noGrp="1"/>
          </p:cNvSpPr>
          <p:nvPr>
            <p:ph type="sldNum" sz="quarter" idx="12"/>
          </p:nvPr>
        </p:nvSpPr>
        <p:spPr/>
        <p:txBody>
          <a:bodyPr/>
          <a:lstStyle/>
          <a:p>
            <a:fld id="{EFAE239B-6DDB-BB4D-A8DC-65D3BE3651A3}" type="slidenum">
              <a:rPr kumimoji="1" lang="zh-CN" altLang="en-US" smtClean="0"/>
              <a:t>‹#›</a:t>
            </a:fld>
            <a:endParaRPr kumimoji="1" lang="zh-CN" altLang="en-US"/>
          </a:p>
        </p:txBody>
      </p:sp>
    </p:spTree>
    <p:extLst>
      <p:ext uri="{BB962C8B-B14F-4D97-AF65-F5344CB8AC3E}">
        <p14:creationId xmlns:p14="http://schemas.microsoft.com/office/powerpoint/2010/main" val="19419930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日期占位符 2"/>
          <p:cNvSpPr>
            <a:spLocks noGrp="1"/>
          </p:cNvSpPr>
          <p:nvPr>
            <p:ph type="dt" sz="half" idx="10"/>
          </p:nvPr>
        </p:nvSpPr>
        <p:spPr/>
        <p:txBody>
          <a:bodyPr/>
          <a:lstStyle/>
          <a:p>
            <a:fld id="{F0D4936A-B792-1B42-9CDD-430040A7CFA4}" type="datetimeFigureOut">
              <a:rPr kumimoji="1" lang="zh-CN" altLang="en-US" smtClean="0"/>
              <a:t>2018/10/28</a:t>
            </a:fld>
            <a:endParaRPr kumimoji="1" lang="zh-CN" altLang="en-US"/>
          </a:p>
        </p:txBody>
      </p:sp>
      <p:sp>
        <p:nvSpPr>
          <p:cNvPr id="4" name="页脚占位符 3"/>
          <p:cNvSpPr>
            <a:spLocks noGrp="1"/>
          </p:cNvSpPr>
          <p:nvPr>
            <p:ph type="ftr" sz="quarter" idx="11"/>
          </p:nvPr>
        </p:nvSpPr>
        <p:spPr/>
        <p:txBody>
          <a:bodyPr/>
          <a:lstStyle/>
          <a:p>
            <a:endParaRPr kumimoji="1" lang="zh-CN" altLang="en-US"/>
          </a:p>
        </p:txBody>
      </p:sp>
      <p:sp>
        <p:nvSpPr>
          <p:cNvPr id="5" name="幻灯片编号占位符 4"/>
          <p:cNvSpPr>
            <a:spLocks noGrp="1"/>
          </p:cNvSpPr>
          <p:nvPr>
            <p:ph type="sldNum" sz="quarter" idx="12"/>
          </p:nvPr>
        </p:nvSpPr>
        <p:spPr/>
        <p:txBody>
          <a:bodyPr/>
          <a:lstStyle/>
          <a:p>
            <a:fld id="{EFAE239B-6DDB-BB4D-A8DC-65D3BE3651A3}" type="slidenum">
              <a:rPr kumimoji="1" lang="zh-CN" altLang="en-US" smtClean="0"/>
              <a:t>‹#›</a:t>
            </a:fld>
            <a:endParaRPr kumimoji="1" lang="zh-CN" altLang="en-US"/>
          </a:p>
        </p:txBody>
      </p:sp>
    </p:spTree>
    <p:extLst>
      <p:ext uri="{BB962C8B-B14F-4D97-AF65-F5344CB8AC3E}">
        <p14:creationId xmlns:p14="http://schemas.microsoft.com/office/powerpoint/2010/main" val="16202368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F0D4936A-B792-1B42-9CDD-430040A7CFA4}" type="datetimeFigureOut">
              <a:rPr kumimoji="1" lang="zh-CN" altLang="en-US" smtClean="0"/>
              <a:t>2018/10/28</a:t>
            </a:fld>
            <a:endParaRPr kumimoji="1" lang="zh-CN" altLang="en-US"/>
          </a:p>
        </p:txBody>
      </p:sp>
      <p:sp>
        <p:nvSpPr>
          <p:cNvPr id="3" name="页脚占位符 2"/>
          <p:cNvSpPr>
            <a:spLocks noGrp="1"/>
          </p:cNvSpPr>
          <p:nvPr>
            <p:ph type="ftr" sz="quarter" idx="11"/>
          </p:nvPr>
        </p:nvSpPr>
        <p:spPr/>
        <p:txBody>
          <a:bodyPr/>
          <a:lstStyle/>
          <a:p>
            <a:endParaRPr kumimoji="1" lang="zh-CN" altLang="en-US"/>
          </a:p>
        </p:txBody>
      </p:sp>
      <p:sp>
        <p:nvSpPr>
          <p:cNvPr id="4" name="幻灯片编号占位符 3"/>
          <p:cNvSpPr>
            <a:spLocks noGrp="1"/>
          </p:cNvSpPr>
          <p:nvPr>
            <p:ph type="sldNum" sz="quarter" idx="12"/>
          </p:nvPr>
        </p:nvSpPr>
        <p:spPr/>
        <p:txBody>
          <a:bodyPr/>
          <a:lstStyle/>
          <a:p>
            <a:fld id="{EFAE239B-6DDB-BB4D-A8DC-65D3BE3651A3}" type="slidenum">
              <a:rPr kumimoji="1" lang="zh-CN" altLang="en-US" smtClean="0"/>
              <a:t>‹#›</a:t>
            </a:fld>
            <a:endParaRPr kumimoji="1" lang="zh-CN" altLang="en-US"/>
          </a:p>
        </p:txBody>
      </p:sp>
    </p:spTree>
    <p:extLst>
      <p:ext uri="{BB962C8B-B14F-4D97-AF65-F5344CB8AC3E}">
        <p14:creationId xmlns:p14="http://schemas.microsoft.com/office/powerpoint/2010/main" val="12279427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F0D4936A-B792-1B42-9CDD-430040A7CFA4}" type="datetimeFigureOut">
              <a:rPr kumimoji="1" lang="zh-CN" altLang="en-US" smtClean="0"/>
              <a:t>2018/10/28</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EFAE239B-6DDB-BB4D-A8DC-65D3BE3651A3}" type="slidenum">
              <a:rPr kumimoji="1" lang="zh-CN" altLang="en-US" smtClean="0"/>
              <a:t>‹#›</a:t>
            </a:fld>
            <a:endParaRPr kumimoji="1" lang="zh-CN" altLang="en-US"/>
          </a:p>
        </p:txBody>
      </p:sp>
    </p:spTree>
    <p:extLst>
      <p:ext uri="{BB962C8B-B14F-4D97-AF65-F5344CB8AC3E}">
        <p14:creationId xmlns:p14="http://schemas.microsoft.com/office/powerpoint/2010/main" val="7155650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smtClean="0"/>
              <a:t>单击此处编辑母版标题样式</a:t>
            </a:r>
            <a:endParaRPr kumimoji="1"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F0D4936A-B792-1B42-9CDD-430040A7CFA4}" type="datetimeFigureOut">
              <a:rPr kumimoji="1" lang="zh-CN" altLang="en-US" smtClean="0"/>
              <a:t>2018/10/28</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EFAE239B-6DDB-BB4D-A8DC-65D3BE3651A3}" type="slidenum">
              <a:rPr kumimoji="1" lang="zh-CN" altLang="en-US" smtClean="0"/>
              <a:t>‹#›</a:t>
            </a:fld>
            <a:endParaRPr kumimoji="1" lang="zh-CN" altLang="en-US"/>
          </a:p>
        </p:txBody>
      </p:sp>
    </p:spTree>
    <p:extLst>
      <p:ext uri="{BB962C8B-B14F-4D97-AF65-F5344CB8AC3E}">
        <p14:creationId xmlns:p14="http://schemas.microsoft.com/office/powerpoint/2010/main" val="59285113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0D4936A-B792-1B42-9CDD-430040A7CFA4}" type="datetimeFigureOut">
              <a:rPr kumimoji="1" lang="zh-CN" altLang="en-US" smtClean="0"/>
              <a:t>2018/10/28</a:t>
            </a:fld>
            <a:endParaRPr kumimoji="1"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幻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FAE239B-6DDB-BB4D-A8DC-65D3BE3651A3}" type="slidenum">
              <a:rPr kumimoji="1" lang="zh-CN" altLang="en-US" smtClean="0"/>
              <a:t>‹#›</a:t>
            </a:fld>
            <a:endParaRPr kumimoji="1" lang="zh-CN" altLang="en-US"/>
          </a:p>
        </p:txBody>
      </p:sp>
    </p:spTree>
    <p:extLst>
      <p:ext uri="{BB962C8B-B14F-4D97-AF65-F5344CB8AC3E}">
        <p14:creationId xmlns:p14="http://schemas.microsoft.com/office/powerpoint/2010/main" val="5401873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f"/><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tiff"/><Relationship Id="rId3" Type="http://schemas.openxmlformats.org/officeDocument/2006/relationships/image" Target="../media/image5.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kumimoji="1" lang="zh-CN" altLang="en-US" dirty="0" smtClean="0"/>
              <a:t>带边标记的</a:t>
            </a:r>
            <a:r>
              <a:rPr kumimoji="1" lang="en-US" altLang="zh-CN" dirty="0" smtClean="0"/>
              <a:t>DFS</a:t>
            </a:r>
            <a:r>
              <a:rPr kumimoji="1" lang="zh-CN" altLang="en-US" dirty="0" smtClean="0"/>
              <a:t>算法及其正确性</a:t>
            </a:r>
            <a:endParaRPr kumimoji="1" lang="zh-CN" altLang="en-US" dirty="0"/>
          </a:p>
        </p:txBody>
      </p:sp>
      <p:sp>
        <p:nvSpPr>
          <p:cNvPr id="3" name="副标题 2"/>
          <p:cNvSpPr>
            <a:spLocks noGrp="1"/>
          </p:cNvSpPr>
          <p:nvPr>
            <p:ph type="subTitle" idx="1"/>
          </p:nvPr>
        </p:nvSpPr>
        <p:spPr/>
        <p:txBody>
          <a:bodyPr/>
          <a:lstStyle/>
          <a:p>
            <a:r>
              <a:rPr kumimoji="1" lang="en-US" altLang="zh-CN" dirty="0" smtClean="0"/>
              <a:t>171860017</a:t>
            </a:r>
            <a:r>
              <a:rPr kumimoji="1" lang="zh-CN" altLang="en-US" dirty="0" smtClean="0"/>
              <a:t> </a:t>
            </a:r>
            <a:r>
              <a:rPr kumimoji="1" lang="zh-CN" altLang="en-US" dirty="0" smtClean="0"/>
              <a:t>桑百惠</a:t>
            </a:r>
            <a:endParaRPr kumimoji="1" lang="zh-CN" altLang="en-US" dirty="0"/>
          </a:p>
        </p:txBody>
      </p:sp>
    </p:spTree>
    <p:extLst>
      <p:ext uri="{BB962C8B-B14F-4D97-AF65-F5344CB8AC3E}">
        <p14:creationId xmlns:p14="http://schemas.microsoft.com/office/powerpoint/2010/main" val="212510916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DFS</a:t>
            </a:r>
            <a:r>
              <a:rPr kumimoji="1" lang="zh-CN" altLang="en-US" dirty="0" smtClean="0"/>
              <a:t>算法</a:t>
            </a:r>
            <a:endParaRPr kumimoji="1" lang="zh-CN" altLang="en-US" dirty="0"/>
          </a:p>
        </p:txBody>
      </p:sp>
      <p:sp>
        <p:nvSpPr>
          <p:cNvPr id="3" name="内容占位符 2"/>
          <p:cNvSpPr>
            <a:spLocks noGrp="1"/>
          </p:cNvSpPr>
          <p:nvPr>
            <p:ph idx="1"/>
          </p:nvPr>
        </p:nvSpPr>
        <p:spPr/>
        <p:txBody>
          <a:bodyPr>
            <a:normAutofit/>
          </a:bodyPr>
          <a:lstStyle/>
          <a:p>
            <a:r>
              <a:rPr kumimoji="1" lang="zh-CN" altLang="en-US" dirty="0" smtClean="0"/>
              <a:t>深度优先搜索，顾名思义是以深度作为搜索策略的一种搜索算法：只要可能，就尽量在图中“深入”。</a:t>
            </a:r>
          </a:p>
          <a:p>
            <a:pPr marL="0" indent="0">
              <a:buNone/>
            </a:pPr>
            <a:r>
              <a:rPr kumimoji="1" lang="zh-CN" altLang="en-US" dirty="0" smtClean="0"/>
              <a:t>（</a:t>
            </a:r>
            <a:r>
              <a:rPr kumimoji="1" lang="en-US" altLang="zh-CN" dirty="0" smtClean="0"/>
              <a:t>1</a:t>
            </a:r>
            <a:r>
              <a:rPr kumimoji="1" lang="zh-CN" altLang="en-US" dirty="0" smtClean="0"/>
              <a:t>）深度优先搜索总是对最近才发现的结点</a:t>
            </a:r>
            <a:r>
              <a:rPr kumimoji="1" lang="en-US" altLang="zh-CN" dirty="0" smtClean="0"/>
              <a:t>v</a:t>
            </a:r>
            <a:r>
              <a:rPr kumimoji="1" lang="zh-CN" altLang="en-US" dirty="0" smtClean="0"/>
              <a:t>所连接的出发边进行探索，直到该节点的所有出发边都被发现为止。</a:t>
            </a:r>
          </a:p>
          <a:p>
            <a:pPr marL="0" indent="0">
              <a:buNone/>
            </a:pPr>
            <a:r>
              <a:rPr kumimoji="1" lang="zh-CN" altLang="en-US" dirty="0" smtClean="0"/>
              <a:t>（</a:t>
            </a:r>
            <a:r>
              <a:rPr kumimoji="1" lang="en-US" altLang="zh-CN" dirty="0" smtClean="0"/>
              <a:t>2</a:t>
            </a:r>
            <a:r>
              <a:rPr kumimoji="1" lang="zh-CN" altLang="en-US" dirty="0" smtClean="0"/>
              <a:t>）一旦结点</a:t>
            </a:r>
            <a:r>
              <a:rPr kumimoji="1" lang="en-US" altLang="zh-CN" dirty="0" smtClean="0"/>
              <a:t>v</a:t>
            </a:r>
            <a:r>
              <a:rPr kumimoji="1" lang="zh-CN" altLang="en-US" dirty="0" smtClean="0"/>
              <a:t>的所有出发边都被发现，搜索则“回溯”到</a:t>
            </a:r>
            <a:r>
              <a:rPr kumimoji="1" lang="en-US" altLang="zh-CN" dirty="0" smtClean="0"/>
              <a:t>v</a:t>
            </a:r>
            <a:r>
              <a:rPr kumimoji="1" lang="zh-CN" altLang="en-US" dirty="0" smtClean="0"/>
              <a:t>的前驱结点（</a:t>
            </a:r>
            <a:r>
              <a:rPr kumimoji="1" lang="en-US" altLang="zh-CN" dirty="0" smtClean="0"/>
              <a:t>v</a:t>
            </a:r>
            <a:r>
              <a:rPr kumimoji="1" lang="zh-CN" altLang="en-US" dirty="0" smtClean="0"/>
              <a:t>是经过该结点才被发现的），来搜索该前驱结点的出发边。</a:t>
            </a:r>
          </a:p>
          <a:p>
            <a:pPr marL="0" indent="0">
              <a:buNone/>
            </a:pPr>
            <a:r>
              <a:rPr kumimoji="1" lang="zh-CN" altLang="en-US" dirty="0" smtClean="0"/>
              <a:t>（</a:t>
            </a:r>
            <a:r>
              <a:rPr kumimoji="1" lang="en-US" altLang="zh-CN" dirty="0" smtClean="0"/>
              <a:t>3</a:t>
            </a:r>
            <a:r>
              <a:rPr kumimoji="1" lang="zh-CN" altLang="en-US" dirty="0" smtClean="0"/>
              <a:t>）该过程一直持续到从源结点可以达到的所有结点都被发现为止。如果还存在尚未发现的结点，则深度优先搜索将从这些未被发现的结点中任选一个作为新的源结点，并重复同样的搜索过程。</a:t>
            </a:r>
            <a:endParaRPr kumimoji="1" lang="zh-CN" altLang="en-US" dirty="0"/>
          </a:p>
        </p:txBody>
      </p:sp>
    </p:spTree>
    <p:extLst>
      <p:ext uri="{BB962C8B-B14F-4D97-AF65-F5344CB8AC3E}">
        <p14:creationId xmlns:p14="http://schemas.microsoft.com/office/powerpoint/2010/main" val="129043741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DFS</a:t>
            </a:r>
            <a:r>
              <a:rPr kumimoji="1" lang="zh-CN" altLang="en-US" dirty="0" smtClean="0"/>
              <a:t>算法</a:t>
            </a:r>
            <a:endParaRPr kumimoji="1" lang="zh-CN" altLang="en-US" dirty="0"/>
          </a:p>
        </p:txBody>
      </p:sp>
      <p:sp>
        <p:nvSpPr>
          <p:cNvPr id="3" name="内容占位符 2"/>
          <p:cNvSpPr>
            <a:spLocks noGrp="1"/>
          </p:cNvSpPr>
          <p:nvPr>
            <p:ph idx="1"/>
          </p:nvPr>
        </p:nvSpPr>
        <p:spPr>
          <a:xfrm>
            <a:off x="838200" y="1583698"/>
            <a:ext cx="4792579" cy="4863934"/>
          </a:xfrm>
        </p:spPr>
        <p:txBody>
          <a:bodyPr>
            <a:normAutofit/>
          </a:bodyPr>
          <a:lstStyle/>
          <a:p>
            <a:r>
              <a:rPr kumimoji="1" lang="zh-CN" altLang="en-US" dirty="0" smtClean="0"/>
              <a:t>在对已经被发现的结点</a:t>
            </a:r>
            <a:r>
              <a:rPr kumimoji="1" lang="en-US" altLang="zh-CN" dirty="0" smtClean="0"/>
              <a:t>u</a:t>
            </a:r>
            <a:r>
              <a:rPr kumimoji="1" lang="zh-CN" altLang="en-US" dirty="0" smtClean="0"/>
              <a:t>的邻接链表进行扫描时，每当发现一个结点</a:t>
            </a:r>
            <a:r>
              <a:rPr kumimoji="1" lang="en-US" altLang="zh-CN" dirty="0" smtClean="0"/>
              <a:t>v</a:t>
            </a:r>
            <a:r>
              <a:rPr kumimoji="1" lang="zh-CN" altLang="en-US" dirty="0" smtClean="0"/>
              <a:t>，就进行记录，将</a:t>
            </a:r>
            <a:r>
              <a:rPr kumimoji="1" lang="en-US" altLang="zh-CN" dirty="0" smtClean="0"/>
              <a:t>v </a:t>
            </a:r>
            <a:r>
              <a:rPr kumimoji="1" lang="zh-CN" altLang="en-US" dirty="0" smtClean="0"/>
              <a:t>的前驱设为</a:t>
            </a:r>
            <a:r>
              <a:rPr kumimoji="1" lang="en-US" altLang="zh-CN" dirty="0" smtClean="0"/>
              <a:t>u</a:t>
            </a:r>
            <a:endParaRPr kumimoji="1" lang="zh-CN" altLang="en-US" dirty="0" smtClean="0"/>
          </a:p>
          <a:p>
            <a:r>
              <a:rPr kumimoji="1" lang="zh-CN" altLang="en-US" dirty="0" smtClean="0"/>
              <a:t>由于可能从多个源结点进行搜索，所以深度优先搜索的前驱子图可能由多棵树组成</a:t>
            </a:r>
          </a:p>
          <a:p>
            <a:r>
              <a:rPr kumimoji="1" lang="zh-CN" altLang="en-US" dirty="0" smtClean="0"/>
              <a:t>用黑白灰三种颜色表示访问的状态，</a:t>
            </a:r>
            <a:r>
              <a:rPr kumimoji="1" lang="en-US" altLang="zh-CN" dirty="0" err="1" smtClean="0"/>
              <a:t>v.d</a:t>
            </a:r>
            <a:r>
              <a:rPr kumimoji="1" lang="zh-CN" altLang="en-US" dirty="0" smtClean="0"/>
              <a:t>表示</a:t>
            </a:r>
            <a:r>
              <a:rPr kumimoji="1" lang="en-US" altLang="zh-CN" dirty="0" smtClean="0"/>
              <a:t>v</a:t>
            </a:r>
            <a:r>
              <a:rPr kumimoji="1" lang="zh-CN" altLang="en-US" dirty="0" smtClean="0"/>
              <a:t>第一次被发现的时间，</a:t>
            </a:r>
            <a:r>
              <a:rPr kumimoji="1" lang="en-US" altLang="zh-CN" dirty="0" err="1" smtClean="0"/>
              <a:t>v.f</a:t>
            </a:r>
            <a:r>
              <a:rPr kumimoji="1" lang="zh-CN" altLang="en-US" dirty="0" smtClean="0"/>
              <a:t>表示完成对</a:t>
            </a:r>
            <a:r>
              <a:rPr kumimoji="1" lang="en-US" altLang="zh-CN" dirty="0" smtClean="0"/>
              <a:t>v</a:t>
            </a:r>
            <a:r>
              <a:rPr kumimoji="1" lang="zh-CN" altLang="en-US" dirty="0" smtClean="0"/>
              <a:t>的邻接链表扫描的时间</a:t>
            </a:r>
          </a:p>
        </p:txBody>
      </p:sp>
      <p:pic>
        <p:nvPicPr>
          <p:cNvPr id="4" name="图片 3"/>
          <p:cNvPicPr>
            <a:picLocks noChangeAspect="1"/>
          </p:cNvPicPr>
          <p:nvPr/>
        </p:nvPicPr>
        <p:blipFill>
          <a:blip r:embed="rId2"/>
          <a:stretch>
            <a:fillRect/>
          </a:stretch>
        </p:blipFill>
        <p:spPr>
          <a:xfrm>
            <a:off x="5844005" y="648703"/>
            <a:ext cx="6223187" cy="5691939"/>
          </a:xfrm>
          <a:prstGeom prst="rect">
            <a:avLst/>
          </a:prstGeom>
        </p:spPr>
      </p:pic>
      <mc:AlternateContent xmlns:mc="http://schemas.openxmlformats.org/markup-compatibility/2006">
        <mc:Choice xmlns:a14="http://schemas.microsoft.com/office/drawing/2010/main" Requires="a14">
          <p:sp>
            <p:nvSpPr>
              <p:cNvPr id="5" name="文本框 4"/>
              <p:cNvSpPr txBox="1"/>
              <p:nvPr/>
            </p:nvSpPr>
            <p:spPr>
              <a:xfrm>
                <a:off x="5636794" y="2971800"/>
                <a:ext cx="1899558" cy="276999"/>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a:fld id="{3398F376-89F1-0442-BEAA-DBC00DF1DBD0}" type="mathplaceholder">
                        <a:rPr kumimoji="1" lang="zh-CN" altLang="en-US" i="1" smtClean="0">
                          <a:latin typeface="Cambria Math" charset="0"/>
                        </a:rPr>
                        <a:t>在此处键入公式。</a:t>
                      </a:fld>
                    </m:oMath>
                  </m:oMathPara>
                </a14:m>
                <a:endParaRPr kumimoji="1" lang="zh-CN" altLang="en-US" dirty="0"/>
              </a:p>
            </p:txBody>
          </p:sp>
        </mc:Choice>
        <mc:Fallback>
          <p:sp>
            <p:nvSpPr>
              <p:cNvPr id="5" name="文本框 4"/>
              <p:cNvSpPr txBox="1">
                <a:spLocks noRot="1" noChangeAspect="1" noMove="1" noResize="1" noEditPoints="1" noAdjustHandles="1" noChangeArrowheads="1" noChangeShapeType="1" noTextEdit="1"/>
              </p:cNvSpPr>
              <p:nvPr/>
            </p:nvSpPr>
            <p:spPr>
              <a:xfrm>
                <a:off x="5636794" y="2971800"/>
                <a:ext cx="1899558" cy="276999"/>
              </a:xfrm>
              <a:prstGeom prst="rect">
                <a:avLst/>
              </a:prstGeom>
              <a:blipFill rotWithShape="0">
                <a:blip r:embed="rId3"/>
                <a:stretch>
                  <a:fillRect l="-3859" t="-13333" r="-4502" b="-24444"/>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43439543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0020100" y="297239"/>
            <a:ext cx="1085048" cy="6284035"/>
          </a:xfrm>
        </p:spPr>
        <p:txBody>
          <a:bodyPr/>
          <a:lstStyle/>
          <a:p>
            <a:r>
              <a:rPr kumimoji="1" lang="en-US" altLang="zh-CN" dirty="0" smtClean="0"/>
              <a:t>DFS</a:t>
            </a:r>
            <a:r>
              <a:rPr kumimoji="1" lang="zh-CN" altLang="en-US" dirty="0" smtClean="0"/>
              <a:t>实现举例</a:t>
            </a:r>
            <a:endParaRPr kumimoji="1" lang="zh-CN" altLang="en-US" dirty="0"/>
          </a:p>
        </p:txBody>
      </p:sp>
      <p:pic>
        <p:nvPicPr>
          <p:cNvPr id="4" name="图片 3"/>
          <p:cNvPicPr>
            <a:picLocks noChangeAspect="1"/>
          </p:cNvPicPr>
          <p:nvPr/>
        </p:nvPicPr>
        <p:blipFill>
          <a:blip r:embed="rId2"/>
          <a:stretch>
            <a:fillRect/>
          </a:stretch>
        </p:blipFill>
        <p:spPr>
          <a:xfrm>
            <a:off x="580624" y="120316"/>
            <a:ext cx="9285271" cy="6642186"/>
          </a:xfrm>
          <a:prstGeom prst="rect">
            <a:avLst/>
          </a:prstGeom>
        </p:spPr>
      </p:pic>
    </p:spTree>
    <p:extLst>
      <p:ext uri="{BB962C8B-B14F-4D97-AF65-F5344CB8AC3E}">
        <p14:creationId xmlns:p14="http://schemas.microsoft.com/office/powerpoint/2010/main" val="116865696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DFS</a:t>
            </a:r>
            <a:r>
              <a:rPr kumimoji="1" lang="zh-CN" altLang="en-US" dirty="0" smtClean="0"/>
              <a:t>的边的一些性质</a:t>
            </a:r>
            <a:endParaRPr kumimoji="1" lang="zh-CN" altLang="en-US" dirty="0"/>
          </a:p>
        </p:txBody>
      </p:sp>
      <p:sp>
        <p:nvSpPr>
          <p:cNvPr id="3" name="内容占位符 2"/>
          <p:cNvSpPr>
            <a:spLocks noGrp="1"/>
          </p:cNvSpPr>
          <p:nvPr>
            <p:ph idx="1"/>
          </p:nvPr>
        </p:nvSpPr>
        <p:spPr/>
        <p:txBody>
          <a:bodyPr/>
          <a:lstStyle/>
          <a:p>
            <a:endParaRPr kumimoji="1" lang="zh-CN" altLang="en-US" dirty="0"/>
          </a:p>
        </p:txBody>
      </p:sp>
      <p:pic>
        <p:nvPicPr>
          <p:cNvPr id="4" name="图片 3"/>
          <p:cNvPicPr>
            <a:picLocks noChangeAspect="1"/>
          </p:cNvPicPr>
          <p:nvPr/>
        </p:nvPicPr>
        <p:blipFill>
          <a:blip r:embed="rId2"/>
          <a:stretch>
            <a:fillRect/>
          </a:stretch>
        </p:blipFill>
        <p:spPr>
          <a:xfrm>
            <a:off x="233279" y="1448594"/>
            <a:ext cx="10185400" cy="2552700"/>
          </a:xfrm>
          <a:prstGeom prst="rect">
            <a:avLst/>
          </a:prstGeom>
        </p:spPr>
      </p:pic>
      <p:pic>
        <p:nvPicPr>
          <p:cNvPr id="5" name="图片 4"/>
          <p:cNvPicPr>
            <a:picLocks noChangeAspect="1"/>
          </p:cNvPicPr>
          <p:nvPr/>
        </p:nvPicPr>
        <p:blipFill>
          <a:blip r:embed="rId3"/>
          <a:stretch>
            <a:fillRect/>
          </a:stretch>
        </p:blipFill>
        <p:spPr>
          <a:xfrm>
            <a:off x="550110" y="4001294"/>
            <a:ext cx="10033000" cy="2540000"/>
          </a:xfrm>
          <a:prstGeom prst="rect">
            <a:avLst/>
          </a:prstGeom>
        </p:spPr>
      </p:pic>
    </p:spTree>
    <p:extLst>
      <p:ext uri="{BB962C8B-B14F-4D97-AF65-F5344CB8AC3E}">
        <p14:creationId xmlns:p14="http://schemas.microsoft.com/office/powerpoint/2010/main" val="198050685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关于边类型的判定</a:t>
            </a:r>
            <a:r>
              <a:rPr kumimoji="1" lang="en-US" altLang="zh-CN" dirty="0" smtClean="0"/>
              <a:t>(</a:t>
            </a:r>
            <a:r>
              <a:rPr kumimoji="1" lang="zh-CN" altLang="en-US" dirty="0" smtClean="0"/>
              <a:t>无向图</a:t>
            </a:r>
            <a:r>
              <a:rPr kumimoji="1" lang="en-US" altLang="zh-CN" dirty="0" smtClean="0"/>
              <a:t>)</a:t>
            </a:r>
            <a:endParaRPr kumimoji="1" lang="zh-CN" altLang="en-US" dirty="0"/>
          </a:p>
        </p:txBody>
      </p:sp>
      <p:sp>
        <p:nvSpPr>
          <p:cNvPr id="3" name="内容占位符 2"/>
          <p:cNvSpPr>
            <a:spLocks noGrp="1"/>
          </p:cNvSpPr>
          <p:nvPr>
            <p:ph idx="1"/>
          </p:nvPr>
        </p:nvSpPr>
        <p:spPr/>
        <p:txBody>
          <a:bodyPr/>
          <a:lstStyle/>
          <a:p>
            <a:r>
              <a:rPr kumimoji="1" lang="zh-CN" altLang="en-US" dirty="0" smtClean="0"/>
              <a:t>链接两层搜索的都是树边，即灰点和白点之间的边都为树边，否则是后向边</a:t>
            </a:r>
          </a:p>
          <a:p>
            <a:endParaRPr kumimoji="1" lang="zh-CN" altLang="en-US" dirty="0" smtClean="0"/>
          </a:p>
          <a:p>
            <a:r>
              <a:rPr kumimoji="1" lang="zh-CN" altLang="en-US" dirty="0" smtClean="0"/>
              <a:t>在四、五行之间添加</a:t>
            </a:r>
            <a:endParaRPr kumimoji="1" lang="en-US" altLang="zh-CN" dirty="0" smtClean="0"/>
          </a:p>
          <a:p>
            <a:pPr marL="0" indent="0">
              <a:buNone/>
            </a:pPr>
            <a:r>
              <a:rPr kumimoji="1" lang="en-US" altLang="zh-CN" dirty="0" smtClean="0"/>
              <a:t>V=tree edge</a:t>
            </a:r>
            <a:endParaRPr kumimoji="1" lang="zh-CN" altLang="en-US" dirty="0" smtClean="0"/>
          </a:p>
          <a:p>
            <a:pPr marL="0" indent="0">
              <a:buNone/>
            </a:pPr>
            <a:endParaRPr kumimoji="1" lang="zh-CN" altLang="en-US" dirty="0" smtClean="0"/>
          </a:p>
        </p:txBody>
      </p:sp>
      <p:pic>
        <p:nvPicPr>
          <p:cNvPr id="4" name="图片 3"/>
          <p:cNvPicPr>
            <a:picLocks noChangeAspect="1"/>
          </p:cNvPicPr>
          <p:nvPr/>
        </p:nvPicPr>
        <p:blipFill rotWithShape="1">
          <a:blip r:embed="rId2"/>
          <a:srcRect l="737" t="40578" b="708"/>
          <a:stretch/>
        </p:blipFill>
        <p:spPr>
          <a:xfrm>
            <a:off x="4719918" y="2606415"/>
            <a:ext cx="6177380" cy="3341948"/>
          </a:xfrm>
          <a:prstGeom prst="rect">
            <a:avLst/>
          </a:prstGeom>
        </p:spPr>
      </p:pic>
    </p:spTree>
    <p:extLst>
      <p:ext uri="{BB962C8B-B14F-4D97-AF65-F5344CB8AC3E}">
        <p14:creationId xmlns:p14="http://schemas.microsoft.com/office/powerpoint/2010/main" val="12475214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算法正确性</a:t>
            </a:r>
            <a:endParaRPr kumimoji="1" lang="zh-CN" altLang="en-US" dirty="0"/>
          </a:p>
        </p:txBody>
      </p:sp>
      <p:sp>
        <p:nvSpPr>
          <p:cNvPr id="3" name="内容占位符 2"/>
          <p:cNvSpPr>
            <a:spLocks noGrp="1"/>
          </p:cNvSpPr>
          <p:nvPr>
            <p:ph idx="1"/>
          </p:nvPr>
        </p:nvSpPr>
        <p:spPr/>
        <p:txBody>
          <a:bodyPr/>
          <a:lstStyle/>
          <a:p>
            <a:r>
              <a:rPr kumimoji="1" lang="zh-CN" altLang="en-US" dirty="0" smtClean="0"/>
              <a:t>通过</a:t>
            </a:r>
            <a:r>
              <a:rPr kumimoji="1" lang="en-US" altLang="zh-CN" dirty="0" smtClean="0"/>
              <a:t>DFS</a:t>
            </a:r>
            <a:r>
              <a:rPr kumimoji="1" lang="zh-CN" altLang="en-US" dirty="0" smtClean="0"/>
              <a:t>正确性可证明对所有边，和点都会进行搜索</a:t>
            </a:r>
          </a:p>
          <a:p>
            <a:r>
              <a:rPr kumimoji="1" lang="zh-CN" altLang="en-US" dirty="0" smtClean="0"/>
              <a:t>根据之前的定理，在深度优先搜索的时候，每条边不是树边就是后向边。</a:t>
            </a:r>
          </a:p>
          <a:p>
            <a:r>
              <a:rPr kumimoji="1" lang="zh-CN" altLang="en-US" dirty="0" smtClean="0"/>
              <a:t>根据定义，当一个点为灰色，另一个点为白色，这条边即为发现白色点的边，即为树边，否则为后向边。</a:t>
            </a:r>
            <a:endParaRPr kumimoji="1" lang="zh-CN" altLang="en-US" dirty="0"/>
          </a:p>
        </p:txBody>
      </p:sp>
    </p:spTree>
    <p:extLst>
      <p:ext uri="{BB962C8B-B14F-4D97-AF65-F5344CB8AC3E}">
        <p14:creationId xmlns:p14="http://schemas.microsoft.com/office/powerpoint/2010/main" val="35485646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关于边类型的判定（有向图）</a:t>
            </a:r>
            <a:endParaRPr kumimoji="1" lang="zh-CN" altLang="en-US" dirty="0"/>
          </a:p>
        </p:txBody>
      </p:sp>
      <p:sp>
        <p:nvSpPr>
          <p:cNvPr id="3" name="内容占位符 2"/>
          <p:cNvSpPr>
            <a:spLocks noGrp="1"/>
          </p:cNvSpPr>
          <p:nvPr>
            <p:ph idx="1"/>
          </p:nvPr>
        </p:nvSpPr>
        <p:spPr/>
        <p:txBody>
          <a:bodyPr/>
          <a:lstStyle/>
          <a:p>
            <a:r>
              <a:rPr kumimoji="1" lang="zh-CN" altLang="en-US" dirty="0" smtClean="0"/>
              <a:t>当</a:t>
            </a:r>
            <a:r>
              <a:rPr kumimoji="1" lang="en-US" altLang="zh-CN" dirty="0" smtClean="0"/>
              <a:t>u</a:t>
            </a:r>
            <a:r>
              <a:rPr kumimoji="1" lang="zh-CN" altLang="en-US" dirty="0" smtClean="0"/>
              <a:t>为灰色，</a:t>
            </a:r>
            <a:r>
              <a:rPr kumimoji="1" lang="en-US" altLang="zh-CN" dirty="0" smtClean="0"/>
              <a:t>v</a:t>
            </a:r>
            <a:r>
              <a:rPr kumimoji="1" lang="zh-CN" altLang="en-US" dirty="0" smtClean="0"/>
              <a:t>为白色，且（</a:t>
            </a:r>
            <a:r>
              <a:rPr kumimoji="1" lang="en-US" altLang="zh-CN" dirty="0" err="1" smtClean="0"/>
              <a:t>u,v</a:t>
            </a:r>
            <a:r>
              <a:rPr kumimoji="1" lang="zh-CN" altLang="en-US" dirty="0" smtClean="0"/>
              <a:t>）为发现</a:t>
            </a:r>
            <a:r>
              <a:rPr kumimoji="1" lang="en-US" altLang="zh-CN" dirty="0" smtClean="0"/>
              <a:t>v</a:t>
            </a:r>
            <a:r>
              <a:rPr kumimoji="1" lang="zh-CN" altLang="en-US" dirty="0" smtClean="0"/>
              <a:t>的边（</a:t>
            </a:r>
            <a:r>
              <a:rPr kumimoji="1" lang="en-US" altLang="zh-CN" dirty="0" err="1" smtClean="0"/>
              <a:t>u,v</a:t>
            </a:r>
            <a:r>
              <a:rPr kumimoji="1" lang="zh-CN" altLang="en-US" dirty="0" smtClean="0"/>
              <a:t>）为一条树边</a:t>
            </a:r>
          </a:p>
          <a:p>
            <a:r>
              <a:rPr kumimoji="1" lang="zh-CN" altLang="en-US" dirty="0" smtClean="0"/>
              <a:t>当</a:t>
            </a:r>
            <a:r>
              <a:rPr kumimoji="1" lang="en-US" altLang="zh-CN" dirty="0" smtClean="0"/>
              <a:t>u</a:t>
            </a:r>
            <a:r>
              <a:rPr kumimoji="1" lang="zh-CN" altLang="en-US" dirty="0" smtClean="0"/>
              <a:t>为灰色，</a:t>
            </a:r>
            <a:r>
              <a:rPr kumimoji="1" lang="en-US" altLang="zh-CN" dirty="0" smtClean="0"/>
              <a:t>v</a:t>
            </a:r>
            <a:r>
              <a:rPr kumimoji="1" lang="zh-CN" altLang="en-US" dirty="0" smtClean="0"/>
              <a:t>为白色，</a:t>
            </a:r>
            <a:r>
              <a:rPr kumimoji="1" lang="en-US" altLang="zh-CN" dirty="0" err="1" smtClean="0"/>
              <a:t>u.d</a:t>
            </a:r>
            <a:r>
              <a:rPr kumimoji="1" lang="en-US" altLang="zh-CN" dirty="0" smtClean="0"/>
              <a:t>&lt;</a:t>
            </a:r>
            <a:r>
              <a:rPr kumimoji="1" lang="en-US" altLang="zh-CN" dirty="0" err="1" smtClean="0"/>
              <a:t>v.d</a:t>
            </a:r>
            <a:r>
              <a:rPr kumimoji="1" lang="en-US" altLang="zh-CN" dirty="0" smtClean="0"/>
              <a:t> </a:t>
            </a:r>
            <a:r>
              <a:rPr kumimoji="1" lang="zh-CN" altLang="en-US" dirty="0" smtClean="0"/>
              <a:t> </a:t>
            </a:r>
            <a:r>
              <a:rPr kumimoji="1" lang="en-US" altLang="zh-CN" dirty="0" smtClean="0"/>
              <a:t>(</a:t>
            </a:r>
            <a:r>
              <a:rPr kumimoji="1" lang="en-US" altLang="zh-CN" dirty="0" err="1" smtClean="0"/>
              <a:t>v,u</a:t>
            </a:r>
            <a:r>
              <a:rPr kumimoji="1" lang="en-US" altLang="zh-CN" dirty="0" smtClean="0"/>
              <a:t>)</a:t>
            </a:r>
            <a:r>
              <a:rPr kumimoji="1" lang="zh-CN" altLang="en-US" dirty="0" smtClean="0"/>
              <a:t>为后向边</a:t>
            </a:r>
          </a:p>
          <a:p>
            <a:r>
              <a:rPr kumimoji="1" lang="zh-CN" altLang="en-US" dirty="0" smtClean="0"/>
              <a:t>当</a:t>
            </a:r>
            <a:r>
              <a:rPr kumimoji="1" lang="en-US" altLang="zh-CN" dirty="0" smtClean="0"/>
              <a:t>u</a:t>
            </a:r>
            <a:r>
              <a:rPr kumimoji="1" lang="zh-CN" altLang="en-US" dirty="0" smtClean="0"/>
              <a:t>为灰色，</a:t>
            </a:r>
            <a:r>
              <a:rPr kumimoji="1" lang="en-US" altLang="zh-CN" dirty="0" smtClean="0"/>
              <a:t>v</a:t>
            </a:r>
            <a:r>
              <a:rPr kumimoji="1" lang="zh-CN" altLang="en-US" dirty="0" smtClean="0"/>
              <a:t>为黑色且</a:t>
            </a:r>
            <a:r>
              <a:rPr kumimoji="1" lang="en-US" altLang="zh-CN" dirty="0" err="1" smtClean="0"/>
              <a:t>u.d</a:t>
            </a:r>
            <a:r>
              <a:rPr kumimoji="1" lang="en-US" altLang="zh-CN" dirty="0" smtClean="0"/>
              <a:t>&lt;</a:t>
            </a:r>
            <a:r>
              <a:rPr kumimoji="1" lang="en-US" altLang="zh-CN" dirty="0" err="1" smtClean="0"/>
              <a:t>v.d</a:t>
            </a:r>
            <a:r>
              <a:rPr kumimoji="1" lang="en-US" altLang="zh-CN" dirty="0" smtClean="0"/>
              <a:t> </a:t>
            </a:r>
            <a:r>
              <a:rPr kumimoji="1" lang="zh-CN" altLang="en-US" dirty="0" smtClean="0"/>
              <a:t> 则</a:t>
            </a:r>
            <a:r>
              <a:rPr kumimoji="1" lang="en-US" altLang="zh-CN" dirty="0" smtClean="0"/>
              <a:t>(</a:t>
            </a:r>
            <a:r>
              <a:rPr kumimoji="1" lang="en-US" altLang="zh-CN" dirty="0" err="1" smtClean="0"/>
              <a:t>u,v</a:t>
            </a:r>
            <a:r>
              <a:rPr kumimoji="1" lang="en-US" altLang="zh-CN" dirty="0" smtClean="0"/>
              <a:t>)</a:t>
            </a:r>
            <a:r>
              <a:rPr kumimoji="1" lang="zh-CN" altLang="en-US" dirty="0" smtClean="0"/>
              <a:t>为前向边</a:t>
            </a:r>
          </a:p>
          <a:p>
            <a:r>
              <a:rPr kumimoji="1" lang="zh-CN" altLang="en-US" dirty="0" smtClean="0"/>
              <a:t>当</a:t>
            </a:r>
            <a:r>
              <a:rPr kumimoji="1" lang="en-US" altLang="zh-CN" dirty="0" smtClean="0"/>
              <a:t>u</a:t>
            </a:r>
            <a:r>
              <a:rPr kumimoji="1" lang="zh-CN" altLang="en-US" dirty="0"/>
              <a:t> </a:t>
            </a:r>
            <a:r>
              <a:rPr kumimoji="1" lang="en-US" altLang="zh-CN" dirty="0" smtClean="0"/>
              <a:t>[</a:t>
            </a:r>
            <a:r>
              <a:rPr kumimoji="1" lang="en-US" altLang="zh-CN" dirty="0" err="1" smtClean="0"/>
              <a:t>u.d</a:t>
            </a:r>
            <a:r>
              <a:rPr kumimoji="1" lang="en-US" altLang="zh-CN" dirty="0" smtClean="0"/>
              <a:t>, </a:t>
            </a:r>
            <a:r>
              <a:rPr kumimoji="1" lang="en-US" altLang="zh-CN" dirty="0" err="1" smtClean="0"/>
              <a:t>u.f</a:t>
            </a:r>
            <a:r>
              <a:rPr kumimoji="1" lang="en-US" altLang="zh-CN" dirty="0" smtClean="0"/>
              <a:t>] v [</a:t>
            </a:r>
            <a:r>
              <a:rPr kumimoji="1" lang="en-US" altLang="zh-CN" dirty="0" err="1" smtClean="0"/>
              <a:t>v.d</a:t>
            </a:r>
            <a:r>
              <a:rPr kumimoji="1" lang="en-US" altLang="zh-CN" dirty="0" smtClean="0"/>
              <a:t>, </a:t>
            </a:r>
            <a:r>
              <a:rPr kumimoji="1" lang="en-US" altLang="zh-CN" dirty="0" err="1" smtClean="0"/>
              <a:t>v.f</a:t>
            </a:r>
            <a:r>
              <a:rPr kumimoji="1" lang="en-US" altLang="zh-CN" dirty="0" smtClean="0"/>
              <a:t>]</a:t>
            </a:r>
            <a:r>
              <a:rPr kumimoji="1" lang="zh-CN" altLang="en-US" dirty="0" smtClean="0"/>
              <a:t>没有交集的时候，（</a:t>
            </a:r>
            <a:r>
              <a:rPr kumimoji="1" lang="en-US" altLang="zh-CN" dirty="0" err="1" smtClean="0"/>
              <a:t>u,v</a:t>
            </a:r>
            <a:r>
              <a:rPr kumimoji="1" lang="zh-CN" altLang="en-US" dirty="0" smtClean="0"/>
              <a:t>）</a:t>
            </a:r>
            <a:r>
              <a:rPr kumimoji="1" lang="zh-CN" altLang="en-US" smtClean="0"/>
              <a:t>为横向边</a:t>
            </a:r>
            <a:endParaRPr kumimoji="1" lang="zh-CN" altLang="en-US" dirty="0" smtClean="0"/>
          </a:p>
          <a:p>
            <a:pPr lvl="2"/>
            <a:endParaRPr kumimoji="1" lang="zh-CN" altLang="en-US" dirty="0"/>
          </a:p>
        </p:txBody>
      </p:sp>
    </p:spTree>
    <p:extLst>
      <p:ext uri="{BB962C8B-B14F-4D97-AF65-F5344CB8AC3E}">
        <p14:creationId xmlns:p14="http://schemas.microsoft.com/office/powerpoint/2010/main" val="1730493921"/>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2605</TotalTime>
  <Words>480</Words>
  <Application>Microsoft Macintosh PowerPoint</Application>
  <PresentationFormat>宽屏</PresentationFormat>
  <Paragraphs>28</Paragraphs>
  <Slides>8</Slides>
  <Notes>0</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8</vt:i4>
      </vt:variant>
    </vt:vector>
  </HeadingPairs>
  <TitlesOfParts>
    <vt:vector size="14" baseType="lpstr">
      <vt:lpstr>Calibri</vt:lpstr>
      <vt:lpstr>Calibri Light</vt:lpstr>
      <vt:lpstr>Cambria Math</vt:lpstr>
      <vt:lpstr>宋体</vt:lpstr>
      <vt:lpstr>Arial</vt:lpstr>
      <vt:lpstr>Office 主题</vt:lpstr>
      <vt:lpstr>带边标记的DFS算法及其正确性</vt:lpstr>
      <vt:lpstr>DFS算法</vt:lpstr>
      <vt:lpstr>DFS算法</vt:lpstr>
      <vt:lpstr>DFS实现举例</vt:lpstr>
      <vt:lpstr>DFS的边的一些性质</vt:lpstr>
      <vt:lpstr>关于边类型的判定(无向图)</vt:lpstr>
      <vt:lpstr>算法正确性</vt:lpstr>
      <vt:lpstr>关于边类型的判定（有向图）</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DFS算法及其正确性</dc:title>
  <dc:creator>Microsoft Office 用户</dc:creator>
  <cp:lastModifiedBy>Microsoft Office 用户</cp:lastModifiedBy>
  <cp:revision>39</cp:revision>
  <dcterms:created xsi:type="dcterms:W3CDTF">2018-10-28T11:25:44Z</dcterms:created>
  <dcterms:modified xsi:type="dcterms:W3CDTF">2018-10-30T06:51:15Z</dcterms:modified>
</cp:coreProperties>
</file>

<file path=docProps/thumbnail.jpeg>
</file>